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</p:sldMasterIdLst>
  <p:notesMasterIdLst>
    <p:notesMasterId r:id="rId8"/>
  </p:notesMasterIdLst>
  <p:handoutMasterIdLst>
    <p:handoutMasterId r:id="rId9"/>
  </p:handoutMasterIdLst>
  <p:sldIdLst>
    <p:sldId id="256" r:id="rId2"/>
    <p:sldId id="541" r:id="rId3"/>
    <p:sldId id="549" r:id="rId4"/>
    <p:sldId id="546" r:id="rId5"/>
    <p:sldId id="547" r:id="rId6"/>
    <p:sldId id="548" r:id="rId7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3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3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3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3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accent1"/>
      </a:buClr>
      <a:buSzPct val="50000"/>
      <a:buFont typeface="Wingdings 2" pitchFamily="18" charset="2"/>
      <a:buChar char=""/>
      <a:defRPr sz="3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58" autoAdjust="0"/>
    <p:restoredTop sz="96031" autoAdjust="0"/>
  </p:normalViewPr>
  <p:slideViewPr>
    <p:cSldViewPr>
      <p:cViewPr varScale="1">
        <p:scale>
          <a:sx n="71" d="100"/>
          <a:sy n="71" d="100"/>
        </p:scale>
        <p:origin x="-7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75" d="100"/>
          <a:sy n="75" d="100"/>
        </p:scale>
        <p:origin x="-702" y="-72"/>
      </p:cViewPr>
      <p:guideLst>
        <p:guide orient="horz" pos="2928"/>
        <p:guide pos="216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octant14\acctdata\Treasury-Public%20Finance\IA's\COC%20data%20Aug%2011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octant14\acctdata\Treasury-Public%20Finance\IA's\COC%20data%20Aug%2011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F79646">
                <a:lumMod val="60000"/>
                <a:lumOff val="40000"/>
              </a:srgbClr>
            </a:solidFill>
          </c:spPr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/>
                      <a:t>1.7%</a:t>
                    </a:r>
                  </a:p>
                </c:rich>
              </c:tx>
              <c:showVal val="1"/>
            </c:dLbl>
            <c:showVal val="1"/>
          </c:dLbls>
          <c:cat>
            <c:strRef>
              <c:f>Sheet1!$D$30:$D$34</c:f>
              <c:strCache>
                <c:ptCount val="5"/>
                <c:pt idx="0">
                  <c:v>Treasuries</c:v>
                </c:pt>
                <c:pt idx="1">
                  <c:v>Medium-Term Notes</c:v>
                </c:pt>
                <c:pt idx="2">
                  <c:v>Mortg &amp; Asset-Backed Securities</c:v>
                </c:pt>
                <c:pt idx="3">
                  <c:v>Agency Notes</c:v>
                </c:pt>
                <c:pt idx="4">
                  <c:v>Other </c:v>
                </c:pt>
              </c:strCache>
            </c:strRef>
          </c:cat>
          <c:val>
            <c:numRef>
              <c:f>Sheet1!$E$30:$E$34</c:f>
              <c:numCache>
                <c:formatCode>0.0%</c:formatCode>
                <c:ptCount val="5"/>
                <c:pt idx="0">
                  <c:v>0.40681336183739797</c:v>
                </c:pt>
                <c:pt idx="1">
                  <c:v>0.23100020623281783</c:v>
                </c:pt>
                <c:pt idx="2">
                  <c:v>7.7086267519136845E-2</c:v>
                </c:pt>
                <c:pt idx="3">
                  <c:v>0.26304308171953877</c:v>
                </c:pt>
                <c:pt idx="4">
                  <c:v>1.8000000000000009E-2</c:v>
                </c:pt>
              </c:numCache>
            </c:numRef>
          </c:val>
        </c:ser>
        <c:axId val="74705536"/>
        <c:axId val="74819840"/>
      </c:barChart>
      <c:catAx>
        <c:axId val="74705536"/>
        <c:scaling>
          <c:orientation val="minMax"/>
        </c:scaling>
        <c:axPos val="b"/>
        <c:tickLblPos val="nextTo"/>
        <c:crossAx val="74819840"/>
        <c:crosses val="autoZero"/>
        <c:auto val="1"/>
        <c:lblAlgn val="ctr"/>
        <c:lblOffset val="100"/>
      </c:catAx>
      <c:valAx>
        <c:axId val="74819840"/>
        <c:scaling>
          <c:orientation val="minMax"/>
        </c:scaling>
        <c:axPos val="l"/>
        <c:majorGridlines/>
        <c:numFmt formatCode="0%" sourceLinked="0"/>
        <c:tickLblPos val="nextTo"/>
        <c:crossAx val="7470553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>
          <a:outerShdw blurRad="50800" dist="50800" dir="5400000" algn="ctr" rotWithShape="0">
            <a:schemeClr val="bg1"/>
          </a:outerShdw>
        </a:effectLst>
      </c:spPr>
    </c:plotArea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spPr>
            <a:solidFill>
              <a:srgbClr val="F79646">
                <a:lumMod val="60000"/>
                <a:lumOff val="40000"/>
              </a:srgbClr>
            </a:solidFill>
          </c:spPr>
          <c:dLbls>
            <c:showVal val="1"/>
          </c:dLbls>
          <c:cat>
            <c:strRef>
              <c:f>Sheet1!$L$30:$L$36</c:f>
              <c:strCache>
                <c:ptCount val="7"/>
                <c:pt idx="0">
                  <c:v>Treasuries</c:v>
                </c:pt>
                <c:pt idx="1">
                  <c:v>Agency Notes</c:v>
                </c:pt>
                <c:pt idx="2">
                  <c:v>Commercial Paper</c:v>
                </c:pt>
                <c:pt idx="3">
                  <c:v>Medium-Term Notes</c:v>
                </c:pt>
                <c:pt idx="4">
                  <c:v>Mortg &amp; Asset-Backed Securties</c:v>
                </c:pt>
                <c:pt idx="5">
                  <c:v>Money Market</c:v>
                </c:pt>
                <c:pt idx="6">
                  <c:v>Other</c:v>
                </c:pt>
              </c:strCache>
            </c:strRef>
          </c:cat>
          <c:val>
            <c:numRef>
              <c:f>Sheet1!$M$30:$M$36</c:f>
              <c:numCache>
                <c:formatCode>0.0%</c:formatCode>
                <c:ptCount val="7"/>
                <c:pt idx="0">
                  <c:v>0.17165413823930389</c:v>
                </c:pt>
                <c:pt idx="1">
                  <c:v>0.42874552181857434</c:v>
                </c:pt>
                <c:pt idx="2">
                  <c:v>3.5099022870433282E-2</c:v>
                </c:pt>
                <c:pt idx="3">
                  <c:v>0.17296024926582682</c:v>
                </c:pt>
                <c:pt idx="4">
                  <c:v>6.7029276058728438E-2</c:v>
                </c:pt>
                <c:pt idx="5">
                  <c:v>0.11524206991818892</c:v>
                </c:pt>
                <c:pt idx="6">
                  <c:v>9.0000000000000028E-3</c:v>
                </c:pt>
              </c:numCache>
            </c:numRef>
          </c:val>
        </c:ser>
        <c:axId val="42898944"/>
        <c:axId val="42900480"/>
      </c:barChart>
      <c:catAx>
        <c:axId val="42898944"/>
        <c:scaling>
          <c:orientation val="minMax"/>
        </c:scaling>
        <c:axPos val="b"/>
        <c:tickLblPos val="nextTo"/>
        <c:crossAx val="42900480"/>
        <c:crosses val="autoZero"/>
        <c:auto val="1"/>
        <c:lblAlgn val="ctr"/>
        <c:lblOffset val="100"/>
      </c:catAx>
      <c:valAx>
        <c:axId val="42900480"/>
        <c:scaling>
          <c:orientation val="minMax"/>
        </c:scaling>
        <c:axPos val="l"/>
        <c:majorGridlines/>
        <c:numFmt formatCode="0%" sourceLinked="0"/>
        <c:tickLblPos val="nextTo"/>
        <c:crossAx val="42898944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</c:spPr>
    </c:plotArea>
    <c:plotVisOnly val="1"/>
  </c:chart>
  <c:externalData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0" tIns="45563" rIns="91140" bIns="45563" numCol="1" anchor="t" anchorCtr="0" compatLnSpc="1">
            <a:prstTxWarp prst="textNoShape">
              <a:avLst/>
            </a:prstTxWarp>
          </a:bodyPr>
          <a:lstStyle>
            <a:lvl1pPr defTabSz="911225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118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1438" y="0"/>
            <a:ext cx="29829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0" tIns="45563" rIns="91140" bIns="45563" numCol="1" anchor="t" anchorCtr="0" compatLnSpc="1">
            <a:prstTxWarp prst="textNoShape">
              <a:avLst/>
            </a:prstTxWarp>
          </a:bodyPr>
          <a:lstStyle>
            <a:lvl1pPr algn="r" defTabSz="911225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118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2982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0" tIns="45563" rIns="91140" bIns="45563" numCol="1" anchor="b" anchorCtr="0" compatLnSpc="1">
            <a:prstTxWarp prst="textNoShape">
              <a:avLst/>
            </a:prstTxWarp>
          </a:bodyPr>
          <a:lstStyle>
            <a:lvl1pPr defTabSz="911225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118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1438" y="8831263"/>
            <a:ext cx="29829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40" tIns="45563" rIns="91140" bIns="45563" numCol="1" anchor="b" anchorCtr="0" compatLnSpc="1">
            <a:prstTxWarp prst="textNoShape">
              <a:avLst/>
            </a:prstTxWarp>
          </a:bodyPr>
          <a:lstStyle>
            <a:lvl1pPr algn="r" defTabSz="911225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718FA576-7440-4C6E-8AB0-F76E1BF14F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53" tIns="46276" rIns="92553" bIns="46276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53" tIns="46276" rIns="92553" bIns="46276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6488" y="698500"/>
            <a:ext cx="4646612" cy="3484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813" y="4416425"/>
            <a:ext cx="5032375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53" tIns="46276" rIns="92553" bIns="4627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7021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53" tIns="46276" rIns="92553" bIns="46276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8829675"/>
            <a:ext cx="2970212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553" tIns="46276" rIns="92553" bIns="46276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spcBef>
                <a:spcPct val="0"/>
              </a:spcBef>
              <a:buClrTx/>
              <a:buSzTx/>
              <a:buFontTx/>
              <a:buNone/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37F2E48C-8BFC-419F-B106-3E29E9B2F17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24E6DE-E68D-4783-BF67-8E1991F41F22}" type="slidenum">
              <a:rPr lang="en-US" smtClean="0"/>
              <a:pPr/>
              <a:t>1</a:t>
            </a:fld>
            <a:endParaRPr lang="en-US" dirty="0" smtClean="0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="1" dirty="0" smtClean="0"/>
              <a:t>Done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4800600"/>
            <a:ext cx="2447925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ChangeArrowheads="1"/>
          </p:cNvSpPr>
          <p:nvPr/>
        </p:nvSpPr>
        <p:spPr bwMode="gray">
          <a:xfrm>
            <a:off x="0" y="0"/>
            <a:ext cx="9144000" cy="4597400"/>
          </a:xfrm>
          <a:prstGeom prst="rect">
            <a:avLst/>
          </a:prstGeom>
          <a:solidFill>
            <a:srgbClr val="003399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gray">
          <a:xfrm>
            <a:off x="1219200" y="0"/>
            <a:ext cx="2438400" cy="4648200"/>
          </a:xfrm>
          <a:prstGeom prst="rect">
            <a:avLst/>
          </a:prstGeom>
          <a:gradFill rotWithShape="1">
            <a:gsLst>
              <a:gs pos="0">
                <a:srgbClr val="003399"/>
              </a:gs>
              <a:gs pos="100000">
                <a:srgbClr val="003399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gray">
          <a:xfrm>
            <a:off x="304800" y="304800"/>
            <a:ext cx="8534400" cy="40386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gray">
          <a:xfrm>
            <a:off x="8305800" y="0"/>
            <a:ext cx="76200" cy="1219200"/>
          </a:xfrm>
          <a:prstGeom prst="rect">
            <a:avLst/>
          </a:prstGeom>
          <a:solidFill>
            <a:srgbClr val="FF9900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gray">
          <a:xfrm>
            <a:off x="1219200" y="4597400"/>
            <a:ext cx="7924800" cy="239713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50800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1600" dirty="0"/>
              <a:t>					</a:t>
            </a:r>
            <a:endParaRPr lang="en-US" sz="1800" dirty="0"/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gray">
          <a:xfrm>
            <a:off x="7391400" y="914400"/>
            <a:ext cx="1600200" cy="14478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11" name="Picture 15" descr="91-Gantr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838200"/>
            <a:ext cx="1676400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3622" name="Rectangle 6"/>
          <p:cNvSpPr>
            <a:spLocks noGrp="1" noChangeArrowheads="1"/>
          </p:cNvSpPr>
          <p:nvPr>
            <p:ph type="ctrTitle"/>
          </p:nvPr>
        </p:nvSpPr>
        <p:spPr bwMode="gray">
          <a:xfrm>
            <a:off x="1524000" y="2590800"/>
            <a:ext cx="7162800" cy="6858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23623" name="Rectangle 7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3810000" y="5105400"/>
            <a:ext cx="5105400" cy="457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400">
                <a:solidFill>
                  <a:srgbClr val="FF9933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" name="Rectangle 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3" name="Rectangle 9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4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FC8DE-A70A-4C80-A96A-3F070FB7EC1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96875-7C58-4220-B58A-98FAC9708E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BE34BA-EC58-4DBF-889A-B18ECE5ECD7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A13EA-63F3-41F2-9378-1C03CCE49D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E0E4B-4667-4FBC-8BB3-10448A7D534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B6218-C1E6-44AB-B065-D5C9046CEB3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16808-5ACA-4B90-912E-BC6197ACBA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ACDADD-18A2-4F24-91B4-DE66612A09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EAE75-7FB6-4530-928F-976C8FBC7B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3CD2C-44A6-4D67-85E4-CB563B4877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0"/>
            <a:ext cx="2133600" cy="5973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0"/>
            <a:ext cx="6248400" cy="5973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8981B-EB95-44BB-9201-C174CA5BB17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4478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4478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7861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C3523-1D2B-4711-A859-4D75659CAAA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ChangeArrowheads="1"/>
          </p:cNvSpPr>
          <p:nvPr/>
        </p:nvSpPr>
        <p:spPr bwMode="gray">
          <a:xfrm>
            <a:off x="0" y="0"/>
            <a:ext cx="9144000" cy="1066800"/>
          </a:xfrm>
          <a:prstGeom prst="rect">
            <a:avLst/>
          </a:prstGeom>
          <a:solidFill>
            <a:srgbClr val="003399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400" dirty="0">
                <a:ea typeface="ＭＳ Ｐゴシック" pitchFamily="84" charset="-128"/>
              </a:rPr>
              <a:t>   </a:t>
            </a:r>
          </a:p>
        </p:txBody>
      </p:sp>
      <p:pic>
        <p:nvPicPr>
          <p:cNvPr id="2051" name="Picture 3" descr="OCTA logo (blue)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8600" y="6019800"/>
            <a:ext cx="50323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2596" name="Rectangle 4"/>
          <p:cNvSpPr>
            <a:spLocks noChangeArrowheads="1"/>
          </p:cNvSpPr>
          <p:nvPr/>
        </p:nvSpPr>
        <p:spPr bwMode="auto">
          <a:xfrm>
            <a:off x="0" y="1066800"/>
            <a:ext cx="9144000" cy="762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9900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22597" name="Rectangle 5"/>
          <p:cNvSpPr>
            <a:spLocks noChangeArrowheads="1"/>
          </p:cNvSpPr>
          <p:nvPr/>
        </p:nvSpPr>
        <p:spPr bwMode="auto">
          <a:xfrm>
            <a:off x="0" y="1066800"/>
            <a:ext cx="228600" cy="5791200"/>
          </a:xfrm>
          <a:prstGeom prst="rect">
            <a:avLst/>
          </a:prstGeom>
          <a:gradFill rotWithShape="1">
            <a:gsLst>
              <a:gs pos="0">
                <a:srgbClr val="FF9900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2260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pPr>
              <a:defRPr/>
            </a:pPr>
            <a:fld id="{F9A5D677-DFF1-4FAC-B2D7-25C0B93198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22601" name="Rectangle 9"/>
          <p:cNvSpPr>
            <a:spLocks noChangeArrowheads="1"/>
          </p:cNvSpPr>
          <p:nvPr/>
        </p:nvSpPr>
        <p:spPr bwMode="auto">
          <a:xfrm>
            <a:off x="8513763" y="6324600"/>
            <a:ext cx="493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fld id="{1A2163BA-8BAE-4921-8343-8F9E007603F5}" type="slidenum">
              <a:rPr lang="en-US" sz="2000">
                <a:solidFill>
                  <a:srgbClr val="00339A"/>
                </a:solidFill>
                <a:ea typeface="ＭＳ Ｐゴシック" pitchFamily="84" charset="-128"/>
              </a:rPr>
              <a:pPr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t>‹#›</a:t>
            </a:fld>
            <a:endParaRPr lang="en-US" sz="2000" dirty="0">
              <a:solidFill>
                <a:srgbClr val="00339A"/>
              </a:solidFill>
              <a:ea typeface="ＭＳ Ｐゴシック" pitchFamily="8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>
          <a:solidFill>
            <a:schemeClr val="bg1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 2" pitchFamily="18" charset="2"/>
        <a:buChar char="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 2" pitchFamily="18" charset="2"/>
        <a:buChar char="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Worksheet1.xls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1981200"/>
            <a:ext cx="8686800" cy="205740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Debt and Investment Summary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4876800"/>
            <a:ext cx="5257800" cy="1295400"/>
          </a:xfrm>
        </p:spPr>
        <p:txBody>
          <a:bodyPr/>
          <a:lstStyle/>
          <a:p>
            <a:pPr eaLnBrk="1" hangingPunct="1"/>
            <a:endParaRPr lang="en-US" sz="2100" b="1" dirty="0" smtClean="0">
              <a:solidFill>
                <a:schemeClr val="tx2"/>
              </a:solidFill>
            </a:endParaRPr>
          </a:p>
          <a:p>
            <a:pPr eaLnBrk="1" hangingPunct="1"/>
            <a:r>
              <a:rPr lang="en-US" sz="2100" b="1" dirty="0" smtClean="0">
                <a:solidFill>
                  <a:schemeClr val="tx2"/>
                </a:solidFill>
              </a:rPr>
              <a:t>October 11, 2011	</a:t>
            </a:r>
            <a:endParaRPr lang="en-US" sz="2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Measure M Debt Program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M1:  Over $1.1 billion during program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Paid off balance of fixed rate debt in February 2011</a:t>
            </a:r>
          </a:p>
          <a:p>
            <a:pPr lvl="1" eaLnBrk="1" hangingPunct="1">
              <a:lnSpc>
                <a:spcPct val="80000"/>
              </a:lnSpc>
              <a:buFont typeface="Wingdings 2" pitchFamily="18" charset="2"/>
              <a:buNone/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M2:  Established $400 million Tax Exempt Commercial </a:t>
            </a:r>
            <a:br>
              <a:rPr lang="en-US" sz="2200" dirty="0" smtClean="0"/>
            </a:br>
            <a:r>
              <a:rPr lang="en-US" sz="2200" dirty="0" smtClean="0"/>
              <a:t>Paper (TECP) Program in 2008</a:t>
            </a:r>
            <a:r>
              <a:rPr lang="en-US" sz="2400" dirty="0" smtClean="0"/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Total issuance was $100 million</a:t>
            </a:r>
          </a:p>
          <a:p>
            <a:pPr lvl="1" eaLnBrk="1" hangingPunct="1">
              <a:lnSpc>
                <a:spcPct val="80000"/>
              </a:lnSpc>
              <a:buFont typeface="Wingdings 2" pitchFamily="18" charset="2"/>
              <a:buNone/>
            </a:pPr>
            <a:endParaRPr lang="en-US" sz="1900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Issued $352.6 million Build America Bonds, December 2010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$293.54 million in taxable bonds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$59.03 million in tax-exempt bonds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True interest cost of  4.33%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800" dirty="0" smtClean="0"/>
              <a:t>Reduced TECP to $100 million with $25 million issued to date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 smtClean="0"/>
              <a:t>		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Long-term debt ratings of AA+/Aa2/AA by Standard and Poor’s, Moody’s, and Fitch, respectively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Investment Portfolio as of 8/31/11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Total Portfolio balance of $976.2 million</a:t>
            </a:r>
          </a:p>
          <a:p>
            <a:r>
              <a:rPr lang="en-US" sz="2800" dirty="0" smtClean="0"/>
              <a:t>Comprised of Short-term Portfolio</a:t>
            </a:r>
          </a:p>
          <a:p>
            <a:pPr lvl="1"/>
            <a:r>
              <a:rPr lang="en-US" sz="2400" dirty="0" smtClean="0"/>
              <a:t>future budgeted expenditures</a:t>
            </a:r>
          </a:p>
          <a:p>
            <a:r>
              <a:rPr lang="en-US" sz="2800" dirty="0" smtClean="0"/>
              <a:t>Bond Proceeds Portfolio</a:t>
            </a:r>
          </a:p>
          <a:p>
            <a:pPr lvl="1"/>
            <a:r>
              <a:rPr lang="en-US" sz="2400" dirty="0" smtClean="0"/>
              <a:t>meet Measure M2 transportation program needs</a:t>
            </a:r>
          </a:p>
          <a:p>
            <a:r>
              <a:rPr lang="en-US" sz="2800" dirty="0" smtClean="0"/>
              <a:t>Liquid Portfolio</a:t>
            </a:r>
          </a:p>
          <a:p>
            <a:pPr lvl="1"/>
            <a:r>
              <a:rPr lang="en-US" sz="2400" dirty="0" smtClean="0"/>
              <a:t>immediate cash needs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Short-term Portfolio as of 8/31/11</a:t>
            </a:r>
          </a:p>
        </p:txBody>
      </p:sp>
      <p:sp>
        <p:nvSpPr>
          <p:cNvPr id="7171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400" dirty="0" smtClean="0"/>
              <a:t>Short-term Portfolio $653.3 million</a:t>
            </a:r>
          </a:p>
          <a:p>
            <a:pPr lvl="1"/>
            <a:r>
              <a:rPr lang="en-US" sz="2000" dirty="0" smtClean="0"/>
              <a:t>JP Morgan, Western Asset Management, Payden &amp; Rygel, State Street Global Advisors</a:t>
            </a:r>
          </a:p>
          <a:p>
            <a:pPr lvl="1"/>
            <a:r>
              <a:rPr lang="en-US" sz="2000" dirty="0" smtClean="0"/>
              <a:t>12 month Total Return = 1.72%</a:t>
            </a:r>
          </a:p>
          <a:p>
            <a:pPr lvl="1"/>
            <a:r>
              <a:rPr lang="en-US" sz="2000" dirty="0" smtClean="0"/>
              <a:t>Average Yield = 0.57%</a:t>
            </a:r>
          </a:p>
          <a:p>
            <a:pPr lvl="1"/>
            <a:r>
              <a:rPr lang="en-US" sz="2000" dirty="0" smtClean="0"/>
              <a:t>Average Duration = 1.69%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half" idx="1"/>
          </p:nvPr>
        </p:nvGraphicFramePr>
        <p:xfrm>
          <a:off x="457200" y="1447800"/>
          <a:ext cx="42672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Bond Proceeds as of 8/31/11</a:t>
            </a:r>
          </a:p>
        </p:txBody>
      </p:sp>
      <p:sp>
        <p:nvSpPr>
          <p:cNvPr id="8195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400" dirty="0" smtClean="0"/>
              <a:t>Approx. $205 million</a:t>
            </a:r>
          </a:p>
          <a:p>
            <a:r>
              <a:rPr lang="en-US" sz="2400" dirty="0" smtClean="0"/>
              <a:t>Two external investment managers</a:t>
            </a:r>
          </a:p>
          <a:p>
            <a:pPr lvl="1"/>
            <a:r>
              <a:rPr lang="en-US" sz="2000" dirty="0" smtClean="0"/>
              <a:t>Cutwater </a:t>
            </a:r>
          </a:p>
          <a:p>
            <a:pPr lvl="1"/>
            <a:r>
              <a:rPr lang="en-US" sz="2000" dirty="0" smtClean="0"/>
              <a:t>Logan Circle</a:t>
            </a:r>
          </a:p>
          <a:p>
            <a:pPr lvl="1"/>
            <a:r>
              <a:rPr lang="en-US" sz="2000" dirty="0" smtClean="0"/>
              <a:t>Customized treasury benchmark to match draw schedule</a:t>
            </a:r>
          </a:p>
          <a:p>
            <a:pPr lvl="1"/>
            <a:r>
              <a:rPr lang="en-US" sz="2000" dirty="0" smtClean="0"/>
              <a:t>Weighted Average Maturity  = 0.78 years</a:t>
            </a:r>
          </a:p>
          <a:p>
            <a:pPr lvl="1"/>
            <a:r>
              <a:rPr lang="en-US" sz="2000" dirty="0" smtClean="0"/>
              <a:t>Yield to Maturity  = 0.48%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1"/>
          </p:nvPr>
        </p:nvGraphicFramePr>
        <p:xfrm>
          <a:off x="457200" y="1447800"/>
          <a:ext cx="42672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Market Conditions</a:t>
            </a:r>
          </a:p>
        </p:txBody>
      </p:sp>
      <p:sp>
        <p:nvSpPr>
          <p:cNvPr id="1028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1029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2400" dirty="0" smtClean="0"/>
              <a:t>Yields at historically low levels</a:t>
            </a:r>
          </a:p>
          <a:p>
            <a:r>
              <a:rPr lang="en-US" sz="2400" dirty="0" smtClean="0"/>
              <a:t>Treasury &amp; Agency rated AA+ by S&amp;P</a:t>
            </a:r>
          </a:p>
          <a:p>
            <a:r>
              <a:rPr lang="en-US" sz="2400" dirty="0" smtClean="0"/>
              <a:t>GDP – Slow but sustainable growth</a:t>
            </a:r>
          </a:p>
          <a:p>
            <a:r>
              <a:rPr lang="en-US" sz="2400" dirty="0" smtClean="0"/>
              <a:t>Job growth up in September</a:t>
            </a:r>
          </a:p>
          <a:p>
            <a:r>
              <a:rPr lang="en-US" sz="2400" dirty="0" smtClean="0"/>
              <a:t>Sales Tax up 8.5% year over year</a:t>
            </a:r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457200" y="1524000"/>
          <a:ext cx="4191000" cy="3276600"/>
        </p:xfrm>
        <a:graphic>
          <a:graphicData uri="http://schemas.openxmlformats.org/presentationml/2006/ole">
            <p:oleObj spid="_x0000_s1026" name="Worksheet" r:id="rId3" imgW="3257702" imgH="1505102" progId="Excel.Shee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mple presentation slides with animation">
  <a:themeElements>
    <a:clrScheme name="Sample presentation slides with animation 1">
      <a:dk1>
        <a:srgbClr val="1A1A70"/>
      </a:dk1>
      <a:lt1>
        <a:srgbClr val="FFFFFF"/>
      </a:lt1>
      <a:dk2>
        <a:srgbClr val="12449E"/>
      </a:dk2>
      <a:lt2>
        <a:srgbClr val="C0C0C0"/>
      </a:lt2>
      <a:accent1>
        <a:srgbClr val="3167D3"/>
      </a:accent1>
      <a:accent2>
        <a:srgbClr val="87A3E9"/>
      </a:accent2>
      <a:accent3>
        <a:srgbClr val="FFFFFF"/>
      </a:accent3>
      <a:accent4>
        <a:srgbClr val="14145F"/>
      </a:accent4>
      <a:accent5>
        <a:srgbClr val="ADB8E6"/>
      </a:accent5>
      <a:accent6>
        <a:srgbClr val="7A93D3"/>
      </a:accent6>
      <a:hlink>
        <a:srgbClr val="90B54D"/>
      </a:hlink>
      <a:folHlink>
        <a:srgbClr val="F6A23C"/>
      </a:folHlink>
    </a:clrScheme>
    <a:fontScheme name="Sample presentation slides with animatio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1"/>
          </a:buClr>
          <a:buSzPct val="50000"/>
          <a:buFont typeface="Wingdings 2" pitchFamily="18" charset="2"/>
          <a:buChar char=""/>
          <a:tabLst/>
          <a:defRPr kumimoji="0" lang="en-US" sz="3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1"/>
          </a:buClr>
          <a:buSzPct val="50000"/>
          <a:buFont typeface="Wingdings 2" pitchFamily="18" charset="2"/>
          <a:buChar char=""/>
          <a:tabLst/>
          <a:defRPr kumimoji="0" lang="en-US" sz="3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presentation slides with animation 1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3167D3"/>
        </a:accent1>
        <a:accent2>
          <a:srgbClr val="87A3E9"/>
        </a:accent2>
        <a:accent3>
          <a:srgbClr val="FFFFFF"/>
        </a:accent3>
        <a:accent4>
          <a:srgbClr val="14145F"/>
        </a:accent4>
        <a:accent5>
          <a:srgbClr val="ADB8E6"/>
        </a:accent5>
        <a:accent6>
          <a:srgbClr val="7A93D3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2">
        <a:dk1>
          <a:srgbClr val="0E5D92"/>
        </a:dk1>
        <a:lt1>
          <a:srgbClr val="FFFFFF"/>
        </a:lt1>
        <a:dk2>
          <a:srgbClr val="137C9D"/>
        </a:dk2>
        <a:lt2>
          <a:srgbClr val="C0C0C0"/>
        </a:lt2>
        <a:accent1>
          <a:srgbClr val="35AACF"/>
        </a:accent1>
        <a:accent2>
          <a:srgbClr val="75CDB2"/>
        </a:accent2>
        <a:accent3>
          <a:srgbClr val="FFFFFF"/>
        </a:accent3>
        <a:accent4>
          <a:srgbClr val="0A4E7C"/>
        </a:accent4>
        <a:accent5>
          <a:srgbClr val="AED2E4"/>
        </a:accent5>
        <a:accent6>
          <a:srgbClr val="69BAA1"/>
        </a:accent6>
        <a:hlink>
          <a:srgbClr val="E8C86E"/>
        </a:hlink>
        <a:folHlink>
          <a:srgbClr val="1E68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3">
        <a:dk1>
          <a:srgbClr val="164D60"/>
        </a:dk1>
        <a:lt1>
          <a:srgbClr val="FFFFFF"/>
        </a:lt1>
        <a:dk2>
          <a:srgbClr val="2A8486"/>
        </a:dk2>
        <a:lt2>
          <a:srgbClr val="C0C0C0"/>
        </a:lt2>
        <a:accent1>
          <a:srgbClr val="48BC77"/>
        </a:accent1>
        <a:accent2>
          <a:srgbClr val="ECCA4C"/>
        </a:accent2>
        <a:accent3>
          <a:srgbClr val="FFFFFF"/>
        </a:accent3>
        <a:accent4>
          <a:srgbClr val="114051"/>
        </a:accent4>
        <a:accent5>
          <a:srgbClr val="B1DABD"/>
        </a:accent5>
        <a:accent6>
          <a:srgbClr val="D6B744"/>
        </a:accent6>
        <a:hlink>
          <a:srgbClr val="3191E9"/>
        </a:hlink>
        <a:folHlink>
          <a:srgbClr val="E3694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4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87A3E9"/>
        </a:accent2>
        <a:accent3>
          <a:srgbClr val="FFFFFF"/>
        </a:accent3>
        <a:accent4>
          <a:srgbClr val="14145F"/>
        </a:accent4>
        <a:accent5>
          <a:srgbClr val="BDBDBD"/>
        </a:accent5>
        <a:accent6>
          <a:srgbClr val="7A93D3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5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FFF00"/>
        </a:accent2>
        <a:accent3>
          <a:srgbClr val="FFFFFF"/>
        </a:accent3>
        <a:accent4>
          <a:srgbClr val="14145F"/>
        </a:accent4>
        <a:accent5>
          <a:srgbClr val="BDBDBD"/>
        </a:accent5>
        <a:accent6>
          <a:srgbClr val="E7E700"/>
        </a:accent6>
        <a:hlink>
          <a:srgbClr val="99FF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6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8F8F8"/>
        </a:accent2>
        <a:accent3>
          <a:srgbClr val="FFFFFF"/>
        </a:accent3>
        <a:accent4>
          <a:srgbClr val="14145F"/>
        </a:accent4>
        <a:accent5>
          <a:srgbClr val="BDBDBD"/>
        </a:accent5>
        <a:accent6>
          <a:srgbClr val="E1E1E1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7">
        <a:dk1>
          <a:srgbClr val="292929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8F8F8"/>
        </a:accent2>
        <a:accent3>
          <a:srgbClr val="FFFFFF"/>
        </a:accent3>
        <a:accent4>
          <a:srgbClr val="212121"/>
        </a:accent4>
        <a:accent5>
          <a:srgbClr val="BDBDBD"/>
        </a:accent5>
        <a:accent6>
          <a:srgbClr val="E1E1E1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8">
        <a:dk1>
          <a:srgbClr val="292929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8F8F8"/>
        </a:accent2>
        <a:accent3>
          <a:srgbClr val="FFFFFF"/>
        </a:accent3>
        <a:accent4>
          <a:srgbClr val="212121"/>
        </a:accent4>
        <a:accent5>
          <a:srgbClr val="BDBDBD"/>
        </a:accent5>
        <a:accent6>
          <a:srgbClr val="E1E1E1"/>
        </a:accent6>
        <a:hlink>
          <a:srgbClr val="90B54D"/>
        </a:hlink>
        <a:folHlink>
          <a:srgbClr val="A68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9">
        <a:dk1>
          <a:srgbClr val="292929"/>
        </a:dk1>
        <a:lt1>
          <a:srgbClr val="FFFFFF"/>
        </a:lt1>
        <a:dk2>
          <a:srgbClr val="12449E"/>
        </a:dk2>
        <a:lt2>
          <a:srgbClr val="C0C0C0"/>
        </a:lt2>
        <a:accent1>
          <a:srgbClr val="777777"/>
        </a:accent1>
        <a:accent2>
          <a:srgbClr val="F8F8F8"/>
        </a:accent2>
        <a:accent3>
          <a:srgbClr val="FFFFFF"/>
        </a:accent3>
        <a:accent4>
          <a:srgbClr val="212121"/>
        </a:accent4>
        <a:accent5>
          <a:srgbClr val="BDBDBD"/>
        </a:accent5>
        <a:accent6>
          <a:srgbClr val="E1E1E1"/>
        </a:accent6>
        <a:hlink>
          <a:srgbClr val="90B54D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presentation slides with animation 10">
        <a:dk1>
          <a:srgbClr val="1A1A70"/>
        </a:dk1>
        <a:lt1>
          <a:srgbClr val="FFFFFF"/>
        </a:lt1>
        <a:dk2>
          <a:srgbClr val="12449E"/>
        </a:dk2>
        <a:lt2>
          <a:srgbClr val="C0C0C0"/>
        </a:lt2>
        <a:accent1>
          <a:srgbClr val="FFFFFF"/>
        </a:accent1>
        <a:accent2>
          <a:srgbClr val="87A3E9"/>
        </a:accent2>
        <a:accent3>
          <a:srgbClr val="FFFFFF"/>
        </a:accent3>
        <a:accent4>
          <a:srgbClr val="14145F"/>
        </a:accent4>
        <a:accent5>
          <a:srgbClr val="FFFFFF"/>
        </a:accent5>
        <a:accent6>
          <a:srgbClr val="7A93D3"/>
        </a:accent6>
        <a:hlink>
          <a:srgbClr val="90B54D"/>
        </a:hlink>
        <a:folHlink>
          <a:srgbClr val="F6A23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ample presentation slides with animation 1">
    <a:dk1>
      <a:srgbClr val="1A1A70"/>
    </a:dk1>
    <a:lt1>
      <a:srgbClr val="FFFFFF"/>
    </a:lt1>
    <a:dk2>
      <a:srgbClr val="12449E"/>
    </a:dk2>
    <a:lt2>
      <a:srgbClr val="C0C0C0"/>
    </a:lt2>
    <a:accent1>
      <a:srgbClr val="3167D3"/>
    </a:accent1>
    <a:accent2>
      <a:srgbClr val="87A3E9"/>
    </a:accent2>
    <a:accent3>
      <a:srgbClr val="FFFFFF"/>
    </a:accent3>
    <a:accent4>
      <a:srgbClr val="14145F"/>
    </a:accent4>
    <a:accent5>
      <a:srgbClr val="ADB8E6"/>
    </a:accent5>
    <a:accent6>
      <a:srgbClr val="7A93D3"/>
    </a:accent6>
    <a:hlink>
      <a:srgbClr val="90B54D"/>
    </a:hlink>
    <a:folHlink>
      <a:srgbClr val="F6A23C"/>
    </a:folHlink>
  </a:clrScheme>
  <a:fontScheme name="Sample presentation slides with animation">
    <a:majorFont>
      <a:latin typeface="Arial Black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Sample presentation slides with animation 1">
    <a:dk1>
      <a:srgbClr val="1A1A70"/>
    </a:dk1>
    <a:lt1>
      <a:srgbClr val="FFFFFF"/>
    </a:lt1>
    <a:dk2>
      <a:srgbClr val="12449E"/>
    </a:dk2>
    <a:lt2>
      <a:srgbClr val="C0C0C0"/>
    </a:lt2>
    <a:accent1>
      <a:srgbClr val="3167D3"/>
    </a:accent1>
    <a:accent2>
      <a:srgbClr val="87A3E9"/>
    </a:accent2>
    <a:accent3>
      <a:srgbClr val="FFFFFF"/>
    </a:accent3>
    <a:accent4>
      <a:srgbClr val="14145F"/>
    </a:accent4>
    <a:accent5>
      <a:srgbClr val="ADB8E6"/>
    </a:accent5>
    <a:accent6>
      <a:srgbClr val="7A93D3"/>
    </a:accent6>
    <a:hlink>
      <a:srgbClr val="90B54D"/>
    </a:hlink>
    <a:folHlink>
      <a:srgbClr val="F6A23C"/>
    </a:folHlink>
  </a:clrScheme>
  <a:fontScheme name="Sample presentation slides with animation">
    <a:majorFont>
      <a:latin typeface="Arial Black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for committee meetings</Template>
  <TotalTime>53195</TotalTime>
  <Words>185</Words>
  <Application>Microsoft Office PowerPoint</Application>
  <PresentationFormat>On-screen Show (4:3)</PresentationFormat>
  <Paragraphs>49</Paragraphs>
  <Slides>6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Sample presentation slides with animation</vt:lpstr>
      <vt:lpstr>Worksheet</vt:lpstr>
      <vt:lpstr> Debt and Investment Summary</vt:lpstr>
      <vt:lpstr>Measure M Debt Program</vt:lpstr>
      <vt:lpstr>Investment Portfolio as of 8/31/11</vt:lpstr>
      <vt:lpstr>Short-term Portfolio as of 8/31/11</vt:lpstr>
      <vt:lpstr>Bond Proceeds as of 8/31/11</vt:lpstr>
      <vt:lpstr>Current Market Conditions</vt:lpstr>
    </vt:vector>
  </TitlesOfParts>
  <Company>OCTA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Finance, Administration &amp; Legislative Committee</dc:title>
  <dc:creator>Rene Vega</dc:creator>
  <cp:lastModifiedBy>Rodney Johnson</cp:lastModifiedBy>
  <cp:revision>1086</cp:revision>
  <cp:lastPrinted>2001-05-14T14:52:42Z</cp:lastPrinted>
  <dcterms:created xsi:type="dcterms:W3CDTF">2001-04-24T00:17:06Z</dcterms:created>
  <dcterms:modified xsi:type="dcterms:W3CDTF">2011-10-12T18:21:06Z</dcterms:modified>
</cp:coreProperties>
</file>